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9" name="Shape 15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reen, hilly landscape"/>
          <p:cNvSpPr/>
          <p:nvPr>
            <p:ph type="pic" idx="21"/>
          </p:nvPr>
        </p:nvSpPr>
        <p:spPr>
          <a:xfrm>
            <a:off x="-431800" y="-4038600"/>
            <a:ext cx="29464000" cy="1803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Moss-covered rocks"/>
          <p:cNvSpPr/>
          <p:nvPr>
            <p:ph type="pic" sz="half" idx="21"/>
          </p:nvPr>
        </p:nvSpPr>
        <p:spPr>
          <a:xfrm>
            <a:off x="12052303" y="1270000"/>
            <a:ext cx="11188406" cy="112098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Large rock formation under dark clouds with a dirt road in the foreground"/>
          <p:cNvSpPr/>
          <p:nvPr>
            <p:ph type="pic" idx="22"/>
          </p:nvPr>
        </p:nvSpPr>
        <p:spPr>
          <a:xfrm>
            <a:off x="6380200" y="1263848"/>
            <a:ext cx="22529801" cy="111934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lose-up of wild plants growing between rocks"/>
          <p:cNvSpPr/>
          <p:nvPr>
            <p:ph type="pic" sz="quarter" idx="21"/>
          </p:nvPr>
        </p:nvSpPr>
        <p:spPr>
          <a:xfrm>
            <a:off x="15430500" y="7085409"/>
            <a:ext cx="8128000" cy="5410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Large rock formation under dark clouds with a dirt road in the foreground"/>
          <p:cNvSpPr/>
          <p:nvPr>
            <p:ph type="pic" idx="22"/>
          </p:nvPr>
        </p:nvSpPr>
        <p:spPr>
          <a:xfrm>
            <a:off x="-2933700" y="1270000"/>
            <a:ext cx="22699133" cy="11277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Close-up of a wild plant growing between lava rocks"/>
          <p:cNvSpPr/>
          <p:nvPr>
            <p:ph type="pic" sz="quarter" idx="23"/>
          </p:nvPr>
        </p:nvSpPr>
        <p:spPr>
          <a:xfrm>
            <a:off x="15430500" y="1270000"/>
            <a:ext cx="81280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waterfall surrounded by a green rocky landscape"/>
          <p:cNvSpPr/>
          <p:nvPr>
            <p:ph type="pic" idx="21"/>
          </p:nvPr>
        </p:nvSpPr>
        <p:spPr>
          <a:xfrm>
            <a:off x="-1511300" y="-3721100"/>
            <a:ext cx="28511500" cy="190302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 with cc line">
    <p:bg>
      <p:bgPr>
        <a:solidFill>
          <a:srgbClr val="FFCC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 goes here"/>
          <p:cNvSpPr txBox="1"/>
          <p:nvPr>
            <p:ph type="body" idx="21"/>
          </p:nvPr>
        </p:nvSpPr>
        <p:spPr>
          <a:xfrm>
            <a:off x="1778000" y="3858402"/>
            <a:ext cx="20828000" cy="7724383"/>
          </a:xfrm>
          <a:prstGeom prst="rect">
            <a:avLst/>
          </a:prstGeom>
        </p:spPr>
        <p:txBody>
          <a:bodyPr/>
          <a:lstStyle>
            <a:lvl1pPr marL="476250" indent="-476250" algn="just" defTabSz="825500">
              <a:lnSpc>
                <a:spcPct val="100000"/>
              </a:lnSpc>
              <a:spcBef>
                <a:spcPts val="3600"/>
              </a:spcBef>
              <a:buSzPct val="125000"/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Text goes here</a:t>
            </a:r>
          </a:p>
        </p:txBody>
      </p:sp>
      <p:sp>
        <p:nvSpPr>
          <p:cNvPr id="150" name="Chapter Heading"/>
          <p:cNvSpPr txBox="1"/>
          <p:nvPr>
            <p:ph type="body" sz="quarter" idx="22"/>
          </p:nvPr>
        </p:nvSpPr>
        <p:spPr>
          <a:xfrm>
            <a:off x="1778000" y="676253"/>
            <a:ext cx="20828000" cy="574994"/>
          </a:xfrm>
          <a:prstGeom prst="rect">
            <a:avLst/>
          </a:prstGeom>
        </p:spPr>
        <p:txBody>
          <a:bodyPr anchor="b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Chapter Heading</a:t>
            </a:r>
          </a:p>
        </p:txBody>
      </p:sp>
      <p:sp>
        <p:nvSpPr>
          <p:cNvPr id="151" name="Heading…"/>
          <p:cNvSpPr txBox="1"/>
          <p:nvPr>
            <p:ph type="body" sz="quarter" idx="23"/>
          </p:nvPr>
        </p:nvSpPr>
        <p:spPr>
          <a:xfrm>
            <a:off x="1778000" y="1336852"/>
            <a:ext cx="20828000" cy="2435946"/>
          </a:xfrm>
          <a:prstGeom prst="rect">
            <a:avLst/>
          </a:prstGeom>
        </p:spPr>
        <p:txBody>
          <a:bodyPr anchor="ctr"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Heading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Two Lines</a:t>
            </a:r>
          </a:p>
        </p:txBody>
      </p:sp>
      <p:sp>
        <p:nvSpPr>
          <p:cNvPr id="152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 anchor="t"/>
          <a:lstStyle>
            <a:lvl1pPr defTabSz="825500"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hyperlink" Target="http://conservative.com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Introduction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Introduction</a:t>
            </a:r>
          </a:p>
        </p:txBody>
      </p:sp>
      <p:sp>
        <p:nvSpPr>
          <p:cNvPr id="162" name="Systematic Mental Illness and Oppression in Rich Communities…"/>
          <p:cNvSpPr txBox="1"/>
          <p:nvPr>
            <p:ph type="body" idx="23"/>
          </p:nvPr>
        </p:nvSpPr>
        <p:spPr>
          <a:xfrm>
            <a:off x="1778000" y="5163197"/>
            <a:ext cx="20828000" cy="3389606"/>
          </a:xfrm>
          <a:prstGeom prst="rect">
            <a:avLst/>
          </a:prstGeom>
        </p:spPr>
        <p:txBody>
          <a:bodyPr/>
          <a:lstStyle/>
          <a:p>
            <a: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684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Systematic Mental Illness and Oppression in Rich Communities</a:t>
            </a:r>
          </a:p>
          <a:p>
            <a: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684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</a:p>
          <a:p>
            <a: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684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Edward J. Harshman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165" name="Introduction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Introduction</a:t>
            </a:r>
          </a:p>
        </p:txBody>
      </p:sp>
      <p:sp>
        <p:nvSpPr>
          <p:cNvPr id="166" name="Socio-Political Doctrines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Socio-Political Doctrines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and Oppression</a:t>
            </a:r>
          </a:p>
        </p:txBody>
      </p:sp>
      <p:sp>
        <p:nvSpPr>
          <p:cNvPr id="167" name="There are ultra-rich communities, obviously with socio-political consequences."/>
          <p:cNvSpPr txBox="1"/>
          <p:nvPr/>
        </p:nvSpPr>
        <p:spPr>
          <a:xfrm>
            <a:off x="2069972" y="383300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There are ultra-rich communities, obviously with socio-political consequences.</a:t>
            </a:r>
          </a:p>
        </p:txBody>
      </p:sp>
      <p:sp>
        <p:nvSpPr>
          <p:cNvPr id="168" name="The existence of the consequences is obvious, but some of the consequences themselves are not.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The existence of the consequences is obvious, but some of the consequences themselves are not.</a:t>
            </a:r>
          </a:p>
        </p:txBody>
      </p:sp>
      <p:sp>
        <p:nvSpPr>
          <p:cNvPr id="169" name="Some of these consequences feel oppressive to the middle and lower classes.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Some of these consequences feel oppressive to the middle and lower classes.</a:t>
            </a:r>
          </a:p>
        </p:txBody>
      </p:sp>
      <p:sp>
        <p:nvSpPr>
          <p:cNvPr id="170" name="This feeling of oppression is completely legitimate, for the oppression is real.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This feeling of oppression is completely legitimate, for the oppression is real.</a:t>
            </a:r>
          </a:p>
        </p:txBody>
      </p:sp>
      <p:sp>
        <p:nvSpPr>
          <p:cNvPr id="171" name="But there is more to the oppression than the ultra-rich’s having both the means and the motive to oppress"/>
          <p:cNvSpPr txBox="1"/>
          <p:nvPr/>
        </p:nvSpPr>
        <p:spPr>
          <a:xfrm>
            <a:off x="2082672" y="7771393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But there is more to the oppression than the ultra-rich’s having both the means and the motive to oppress</a:t>
            </a:r>
          </a:p>
        </p:txBody>
      </p:sp>
      <p:sp>
        <p:nvSpPr>
          <p:cNvPr id="172" name="Much of the problem can be explained by r/K theory from evolutionary biology."/>
          <p:cNvSpPr txBox="1"/>
          <p:nvPr/>
        </p:nvSpPr>
        <p:spPr>
          <a:xfrm>
            <a:off x="2095371" y="9749047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Much of the problem can be explained by r/K theory from evolutionary biology.</a:t>
            </a:r>
          </a:p>
        </p:txBody>
      </p:sp>
      <p:sp>
        <p:nvSpPr>
          <p:cNvPr id="173" name="Details follow."/>
          <p:cNvSpPr txBox="1"/>
          <p:nvPr/>
        </p:nvSpPr>
        <p:spPr>
          <a:xfrm>
            <a:off x="2095371" y="10735571"/>
            <a:ext cx="2019325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Details follow.</a:t>
            </a:r>
          </a:p>
        </p:txBody>
      </p:sp>
      <p:sp>
        <p:nvSpPr>
          <p:cNvPr id="174" name="The mechanism of the oppression and of its consequences deserve careful study.…"/>
          <p:cNvSpPr txBox="1"/>
          <p:nvPr/>
        </p:nvSpPr>
        <p:spPr>
          <a:xfrm>
            <a:off x="2095372" y="877326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mechanism of the oppression and of its consequences deserve careful study.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You the voters need to understand what’s going 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177" name="r/K Theory and the Rabbit-Wolf Continuum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r/K Theory and the Rabbit-Wolf Continuum</a:t>
            </a:r>
          </a:p>
        </p:txBody>
      </p:sp>
      <p:sp>
        <p:nvSpPr>
          <p:cNvPr id="178" name="Evolutionary Biology: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Evolutionary Biology: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r/K Theory</a:t>
            </a:r>
          </a:p>
        </p:txBody>
      </p:sp>
      <p:sp>
        <p:nvSpPr>
          <p:cNvPr id="179" name="The principle is generally called r/K theory.…"/>
          <p:cNvSpPr txBox="1"/>
          <p:nvPr/>
        </p:nvSpPr>
        <p:spPr>
          <a:xfrm>
            <a:off x="2069972" y="3637422"/>
            <a:ext cx="20193257" cy="1442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principle is generally called r/K theory.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Source: anonymous</a:t>
            </a:r>
            <a:r>
              <a:rPr>
                <a:hlinkClick r:id="rId2" invalidUrl="" action="" tgtFrame="" tooltip="" history="1" highlightClick="0" endSnd="0"/>
              </a:rPr>
              <a:t>conservative.com</a:t>
            </a:r>
          </a:p>
        </p:txBody>
      </p:sp>
      <p:sp>
        <p:nvSpPr>
          <p:cNvPr id="180" name="r = reproductive capacity of a species…"/>
          <p:cNvSpPr txBox="1"/>
          <p:nvPr/>
        </p:nvSpPr>
        <p:spPr>
          <a:xfrm>
            <a:off x="2082671" y="4804195"/>
            <a:ext cx="20193257" cy="1064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 = reproductive capacity of a species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K = resource (carrying) capacity of the environment (from the German word </a:t>
            </a:r>
            <a:r>
              <a:rPr>
                <a:latin typeface="Bodoni SvtyTwo OS ITC TT-BookIt"/>
                <a:ea typeface="Bodoni SvtyTwo OS ITC TT-BookIt"/>
                <a:cs typeface="Bodoni SvtyTwo OS ITC TT-BookIt"/>
                <a:sym typeface="Bodoni SvtyTwo OS ITC TT-BookIt"/>
              </a:rPr>
              <a:t>Kapazitätsgrenze</a:t>
            </a:r>
            <a:r>
              <a:t> </a:t>
            </a:r>
          </a:p>
        </p:txBody>
      </p:sp>
      <p:sp>
        <p:nvSpPr>
          <p:cNvPr id="181" name="Population changes with time per the formula dN/dt = rN(1-(N/K))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Population changes with time per the formula dN/dt = rN(1-(N/K))</a:t>
            </a:r>
          </a:p>
        </p:txBody>
      </p:sp>
      <p:sp>
        <p:nvSpPr>
          <p:cNvPr id="182" name="With K = ∞ (infinite resources), N/K = 0 and population increases per reproductive capacity.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With K = ∞ (infinite resources), N/K = 0 and population increases per reproductive capacity.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 </a:t>
            </a:r>
          </a:p>
        </p:txBody>
      </p:sp>
      <p:sp>
        <p:nvSpPr>
          <p:cNvPr id="183" name="With K = N (resources just barely support current population), N/K = 1 and population does not increase…"/>
          <p:cNvSpPr txBox="1"/>
          <p:nvPr/>
        </p:nvSpPr>
        <p:spPr>
          <a:xfrm>
            <a:off x="2082672" y="7771393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With K = N (resources just barely support current population), N/K = 1 and population does not increase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regardless of reproductive capacity (starvation, etc.)</a:t>
            </a:r>
          </a:p>
        </p:txBody>
      </p:sp>
      <p:sp>
        <p:nvSpPr>
          <p:cNvPr id="184" name="K-based species include carnivores and, until about 1960, people.…"/>
          <p:cNvSpPr txBox="1"/>
          <p:nvPr/>
        </p:nvSpPr>
        <p:spPr>
          <a:xfrm>
            <a:off x="2095371" y="9749047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K-based species include carnivores and, until about 1960, people.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Wolves are the classic example.</a:t>
            </a:r>
          </a:p>
        </p:txBody>
      </p:sp>
      <p:sp>
        <p:nvSpPr>
          <p:cNvPr id="185" name="Explanations follow."/>
          <p:cNvSpPr txBox="1"/>
          <p:nvPr/>
        </p:nvSpPr>
        <p:spPr>
          <a:xfrm>
            <a:off x="2095371" y="10735571"/>
            <a:ext cx="2019325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Explanations follow.</a:t>
            </a:r>
          </a:p>
        </p:txBody>
      </p:sp>
      <p:sp>
        <p:nvSpPr>
          <p:cNvPr id="186" name="r-based species include among others arthropods (insects, spiders, etc.) and cold-blooded vertebrates.…"/>
          <p:cNvSpPr txBox="1"/>
          <p:nvPr/>
        </p:nvSpPr>
        <p:spPr>
          <a:xfrm>
            <a:off x="2095372" y="877326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r-based species include among others arthropods (insects, spiders, etc.) and cold-blooded vertebrates.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Rabbits are the classic example.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189" name="r/K Theory and the Rabbit-Wolf Continuum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r/K Theory and the Rabbit-Wolf Continuum</a:t>
            </a:r>
          </a:p>
        </p:txBody>
      </p:sp>
      <p:sp>
        <p:nvSpPr>
          <p:cNvPr id="190" name="Example of the r extreme: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Example of the r extreme: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Rabbits</a:t>
            </a:r>
          </a:p>
        </p:txBody>
      </p:sp>
      <p:sp>
        <p:nvSpPr>
          <p:cNvPr id="191" name="r-based population change:…"/>
          <p:cNvSpPr txBox="1"/>
          <p:nvPr/>
        </p:nvSpPr>
        <p:spPr>
          <a:xfrm>
            <a:off x="2069972" y="3637422"/>
            <a:ext cx="20193257" cy="1442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r-based population change: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High resource availability (abundance)</a:t>
            </a:r>
          </a:p>
        </p:txBody>
      </p:sp>
      <p:sp>
        <p:nvSpPr>
          <p:cNvPr id="192" name="High reproductive capacity and high random mortality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High reproductive capacity and high random mortality</a:t>
            </a:r>
          </a:p>
        </p:txBody>
      </p:sp>
      <p:sp>
        <p:nvSpPr>
          <p:cNvPr id="193" name="Parents offer little or no care for offspring.…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Parents offer little or no care for offspring.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If offspring have a high probability of random death, then investment in their care is wasteful.</a:t>
            </a:r>
          </a:p>
        </p:txBody>
      </p:sp>
      <p:sp>
        <p:nvSpPr>
          <p:cNvPr id="194" name="No concern for long-term planning:…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No concern for long-term planning: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death will almost certainly render it needless.</a:t>
            </a:r>
          </a:p>
        </p:txBody>
      </p:sp>
      <p:pic>
        <p:nvPicPr>
          <p:cNvPr id="195" name="holland-rabbit.png" descr="holland-rabbi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78000" y="90268"/>
            <a:ext cx="5488611" cy="36825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holland-rabbit.png" descr="holland-rabbi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16800017" y="90268"/>
            <a:ext cx="5488612" cy="36825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199" name="r/K Theory and the Rabbit-Wolf Continuum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r/K Theory and the Rabbit-Wolf Continuum</a:t>
            </a:r>
          </a:p>
        </p:txBody>
      </p:sp>
      <p:sp>
        <p:nvSpPr>
          <p:cNvPr id="200" name="Example of the K extreme: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Example of the K extreme: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Wolves</a:t>
            </a:r>
          </a:p>
        </p:txBody>
      </p:sp>
      <p:sp>
        <p:nvSpPr>
          <p:cNvPr id="201" name="K-based population change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K-based population change</a:t>
            </a:r>
          </a:p>
        </p:txBody>
      </p:sp>
      <p:sp>
        <p:nvSpPr>
          <p:cNvPr id="202" name="Low reproductive rate and low random mortality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Low reproductive rate and low random mortality</a:t>
            </a:r>
          </a:p>
        </p:txBody>
      </p:sp>
      <p:sp>
        <p:nvSpPr>
          <p:cNvPr id="203" name="Text"/>
          <p:cNvSpPr txBox="1"/>
          <p:nvPr/>
        </p:nvSpPr>
        <p:spPr>
          <a:xfrm>
            <a:off x="2069972" y="4028582"/>
            <a:ext cx="20193257" cy="660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</a:p>
        </p:txBody>
      </p:sp>
      <p:sp>
        <p:nvSpPr>
          <p:cNvPr id="204" name="Few offspring, but those few receive major care by parents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Few offspring, but those few receive major care by parents</a:t>
            </a:r>
          </a:p>
        </p:txBody>
      </p:sp>
      <p:sp>
        <p:nvSpPr>
          <p:cNvPr id="205" name="Offspring must not only survive random mortality (trivial),…"/>
          <p:cNvSpPr txBox="1"/>
          <p:nvPr/>
        </p:nvSpPr>
        <p:spPr>
          <a:xfrm>
            <a:off x="2082672" y="7771393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Offspring must not only survive random mortality (trivial),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but also compete against others of same species for resources (risk of starvation).</a:t>
            </a:r>
          </a:p>
        </p:txBody>
      </p:sp>
      <p:sp>
        <p:nvSpPr>
          <p:cNvPr id="206" name="It’s possible for a species or a local population (tribe, for example) to have its own place on the r/K spectrum…"/>
          <p:cNvSpPr txBox="1"/>
          <p:nvPr/>
        </p:nvSpPr>
        <p:spPr>
          <a:xfrm>
            <a:off x="2095371" y="9749047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It’s possible for a species or a local population (tribe, for example) to have its own place on the r/K spectrum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and not be at either extreme.</a:t>
            </a:r>
          </a:p>
        </p:txBody>
      </p:sp>
      <p:sp>
        <p:nvSpPr>
          <p:cNvPr id="207" name="Line item 6…"/>
          <p:cNvSpPr txBox="1"/>
          <p:nvPr/>
        </p:nvSpPr>
        <p:spPr>
          <a:xfrm>
            <a:off x="2095372" y="877326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Line item 6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continued</a:t>
            </a:r>
          </a:p>
        </p:txBody>
      </p:sp>
      <p:pic>
        <p:nvPicPr>
          <p:cNvPr id="208" name="Wolf-.png" descr="Wolf-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476327" y="637124"/>
            <a:ext cx="5943601" cy="3835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Wolf-.png" descr="Wolf-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1778000" y="523382"/>
            <a:ext cx="5943600" cy="3835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212" name="r/K Theory and the Rabbit-Wolf Continuum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r/K Theory and the Rabbit-Wolf Continuum</a:t>
            </a:r>
          </a:p>
        </p:txBody>
      </p:sp>
      <p:sp>
        <p:nvSpPr>
          <p:cNvPr id="213" name="r/K Tendencies Can Vary With Time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r/K Tendencies Can Vary With Time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and The Theory Here is Oversimplified</a:t>
            </a:r>
          </a:p>
        </p:txBody>
      </p:sp>
      <p:sp>
        <p:nvSpPr>
          <p:cNvPr id="214" name="Famine and other resource stress can reduce K and diminish the reproductive urge temporarily."/>
          <p:cNvSpPr txBox="1"/>
          <p:nvPr/>
        </p:nvSpPr>
        <p:spPr>
          <a:xfrm>
            <a:off x="2069972" y="383300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Famine and other resource stress can reduce K and diminish the reproductive urge temporarily.</a:t>
            </a:r>
          </a:p>
        </p:txBody>
      </p:sp>
      <p:sp>
        <p:nvSpPr>
          <p:cNvPr id="215" name="But recovery from a devastating disaster that reduces population and not resources will do the opposite.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But recovery from a devastating disaster that reduces population and not resources will do the opposite.</a:t>
            </a:r>
          </a:p>
        </p:txBody>
      </p:sp>
      <p:sp>
        <p:nvSpPr>
          <p:cNvPr id="216" name="The anterior cingulate gyrus is associated with high reproductive rate and high random mortality.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The anterior cingulate gyrus is associated with high reproductive rate and high random mortality.</a:t>
            </a:r>
          </a:p>
        </p:txBody>
      </p:sp>
      <p:sp>
        <p:nvSpPr>
          <p:cNvPr id="217" name="The amygdala is associated with low reproductive rate and low random mortality.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The amygdala is associated with low reproductive rate and low random mortality.</a:t>
            </a:r>
          </a:p>
        </p:txBody>
      </p:sp>
      <p:sp>
        <p:nvSpPr>
          <p:cNvPr id="218" name="The original r/K theory has been expanded and to some extent superseded.…"/>
          <p:cNvSpPr txBox="1"/>
          <p:nvPr/>
        </p:nvSpPr>
        <p:spPr>
          <a:xfrm>
            <a:off x="2082672" y="7771393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original r/K theory has been expanded and to some extent superseded.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Age-specific mortality is omitted in the original theory, for example.</a:t>
            </a:r>
          </a:p>
        </p:txBody>
      </p:sp>
      <p:sp>
        <p:nvSpPr>
          <p:cNvPr id="219" name="But the original one suffices for my analysis here."/>
          <p:cNvSpPr txBox="1"/>
          <p:nvPr/>
        </p:nvSpPr>
        <p:spPr>
          <a:xfrm>
            <a:off x="2095372" y="8968842"/>
            <a:ext cx="2019325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But the original one suffices for my analysis here.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77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222" name="We-They and the Rationale for Bullying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We-They and the Rationale for Bullying</a:t>
            </a:r>
          </a:p>
        </p:txBody>
      </p:sp>
      <p:sp>
        <p:nvSpPr>
          <p:cNvPr id="223" name="Ultra-Rich and the Need for Support Staff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Ultra-Rich and the Need for Support Staff</a:t>
            </a:r>
          </a:p>
        </p:txBody>
      </p:sp>
      <p:sp>
        <p:nvSpPr>
          <p:cNvPr id="224" name="Communities of the ultra-rich include people who ar not rich, to do supportive work:…"/>
          <p:cNvSpPr txBox="1"/>
          <p:nvPr/>
        </p:nvSpPr>
        <p:spPr>
          <a:xfrm>
            <a:off x="2069972" y="383300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Communities of the ultra-rich include people who ar not rich, to do supportive work: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domestic servitude, food preparation, child care, lawn care, etc.</a:t>
            </a:r>
          </a:p>
        </p:txBody>
      </p:sp>
      <p:sp>
        <p:nvSpPr>
          <p:cNvPr id="225" name="They hire out lawn care, swimming-pool maintenance, and often food preparation (nonstop restaurants or a cook),…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They hire out lawn care, swimming-pool maintenance, and often food preparation (nonstop restaurants or a cook),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day care or nanny, private school with a tutor if needed or home school with tutor, domestic servants, etc.</a:t>
            </a:r>
          </a:p>
        </p:txBody>
      </p:sp>
      <p:sp>
        <p:nvSpPr>
          <p:cNvPr id="226" name="The support staff must live in or near the ultra-rich communities."/>
          <p:cNvSpPr txBox="1"/>
          <p:nvPr/>
        </p:nvSpPr>
        <p:spPr>
          <a:xfrm>
            <a:off x="2082671" y="6002020"/>
            <a:ext cx="2019325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The support staff must live in or near the ultra-rich communities.</a:t>
            </a:r>
          </a:p>
        </p:txBody>
      </p:sp>
      <p:sp>
        <p:nvSpPr>
          <p:cNvPr id="227" name="They will be placed in socially subordinate roles."/>
          <p:cNvSpPr txBox="1"/>
          <p:nvPr/>
        </p:nvSpPr>
        <p:spPr>
          <a:xfrm>
            <a:off x="2082671" y="6981134"/>
            <a:ext cx="2019325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They will be placed in socially subordinate roles.</a:t>
            </a:r>
          </a:p>
        </p:txBody>
      </p:sp>
      <p:sp>
        <p:nvSpPr>
          <p:cNvPr id="228" name="Part of being looked down by their social and monetary superiors is that they are at risk of having their attitudes…"/>
          <p:cNvSpPr txBox="1"/>
          <p:nvPr/>
        </p:nvSpPr>
        <p:spPr>
          <a:xfrm>
            <a:off x="2082672" y="7771393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Part of being looked down by their social and monetary superiors is that they are at risk of having their attitudes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guessed at by their so-called betters.</a:t>
            </a:r>
          </a:p>
        </p:txBody>
      </p:sp>
      <p:sp>
        <p:nvSpPr>
          <p:cNvPr id="229" name="If the guesses are wrong, mental torture results and so does social and economic decline."/>
          <p:cNvSpPr txBox="1"/>
          <p:nvPr/>
        </p:nvSpPr>
        <p:spPr>
          <a:xfrm>
            <a:off x="2095372" y="8968842"/>
            <a:ext cx="2019325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If the guesses are wrong, mental torture results and so does social and economic decline.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77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232" name="We-They and the Rationale for Bullying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We-They and the Rationale for Bullying</a:t>
            </a:r>
          </a:p>
        </p:txBody>
      </p:sp>
      <p:sp>
        <p:nvSpPr>
          <p:cNvPr id="233" name="Ultra-Rich and the Cruel Assumption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Ultra-Rich and the Cruel Assumption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of Imputed Beliefs</a:t>
            </a:r>
          </a:p>
        </p:txBody>
      </p:sp>
      <p:sp>
        <p:nvSpPr>
          <p:cNvPr id="234" name="The ultra-rich, like any social class or group of similar people, tend to fraternize with one another."/>
          <p:cNvSpPr txBox="1"/>
          <p:nvPr/>
        </p:nvSpPr>
        <p:spPr>
          <a:xfrm>
            <a:off x="2069972" y="4028582"/>
            <a:ext cx="2019325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The ultra-rich, like any social class or group of similar people, tend to fraternize with one another.</a:t>
            </a:r>
          </a:p>
        </p:txBody>
      </p:sp>
      <p:sp>
        <p:nvSpPr>
          <p:cNvPr id="235" name="Believing themselves intellectually and emotionally superior, not merely richer, than others,…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Believing themselves intellectually and emotionally superior, not merely richer, than others,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they presume to know the mindsets and attunes of their so-called inferiors.</a:t>
            </a:r>
          </a:p>
        </p:txBody>
      </p:sp>
      <p:sp>
        <p:nvSpPr>
          <p:cNvPr id="236" name="“If I was a gardener, then I would have this-or-that attitude about local government, regulations, rental market, etc."/>
          <p:cNvSpPr txBox="1"/>
          <p:nvPr/>
        </p:nvSpPr>
        <p:spPr>
          <a:xfrm>
            <a:off x="2082671" y="6002020"/>
            <a:ext cx="2019325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“If I was a gardener, then I would have this-or-that attitude about local government, regulations, rental market, etc.</a:t>
            </a:r>
          </a:p>
        </p:txBody>
      </p:sp>
      <p:sp>
        <p:nvSpPr>
          <p:cNvPr id="237" name="“Therefore I know what Joe the Gardener and Paul the Groundskeeper believe and I can vote on their behalf.…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“Therefore I know what Joe the Gardener and Paul the Groundskeeper believe and I can vote on their behalf.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I don’t have to ask them.”</a:t>
            </a:r>
          </a:p>
        </p:txBody>
      </p:sp>
      <p:sp>
        <p:nvSpPr>
          <p:cNvPr id="238" name="This attitude if applied to children is a major contributor to autism.…"/>
          <p:cNvSpPr txBox="1"/>
          <p:nvPr/>
        </p:nvSpPr>
        <p:spPr>
          <a:xfrm>
            <a:off x="2082672" y="7771393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This attitude if applied to children is a major contributor to autism.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Organized mental health ignores their cause because its practitioners are unwilling to face reality.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77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241" name="We-They and the Rationale for Bullying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We-They and the Rationale for Bullying</a:t>
            </a:r>
          </a:p>
        </p:txBody>
      </p:sp>
      <p:sp>
        <p:nvSpPr>
          <p:cNvPr id="242" name="Legal Friction as a Bullying Tactic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Legal Friction as a Bullying Tactic</a:t>
            </a:r>
          </a:p>
        </p:txBody>
      </p:sp>
      <p:sp>
        <p:nvSpPr>
          <p:cNvPr id="243" name="Lawyers and court activity cost money.…"/>
          <p:cNvSpPr txBox="1"/>
          <p:nvPr/>
        </p:nvSpPr>
        <p:spPr>
          <a:xfrm>
            <a:off x="2069972" y="383300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Lawyers and court activity cost money.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ultra-rich do not care about the expense, but the rest of us do.</a:t>
            </a:r>
          </a:p>
        </p:txBody>
      </p:sp>
      <p:sp>
        <p:nvSpPr>
          <p:cNvPr id="244" name="The threat of such expense can force us the peasantry to drop any pursuit of our  legal rights.…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threat of such expense can force us the peasantry to drop any pursuit of our  legal rights.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ultra-rich do not need to spend any money to make sub a threat.</a:t>
            </a:r>
          </a:p>
        </p:txBody>
      </p:sp>
      <p:sp>
        <p:nvSpPr>
          <p:cNvPr id="245" name="Organized law will not help.…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Organized law will not help.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Successfully fighting legal friction will reduce lawyers’ incomes.</a:t>
            </a:r>
          </a:p>
        </p:txBody>
      </p:sp>
      <p:sp>
        <p:nvSpPr>
          <p:cNvPr id="246" name="Not only that, whenever a judge has leeway in making rulings, perfect representation by a lawyer is impossible.…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Not only that, whenever a judge has leeway in making rulings, perfect representation by a lawyer is impossible.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See my analysis at http://www.jpands.org/vol17no2/harshman.pdf</a:t>
            </a:r>
          </a:p>
        </p:txBody>
      </p:sp>
      <p:sp>
        <p:nvSpPr>
          <p:cNvPr id="247" name="Legislative overhaul, so as to remove as much personal discretion from judges as possible, will solve the problem.…"/>
          <p:cNvSpPr txBox="1"/>
          <p:nvPr/>
        </p:nvSpPr>
        <p:spPr>
          <a:xfrm>
            <a:off x="2082672" y="7771393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Legislative overhaul, so as to remove as much personal discretion from judges as possible, will solve the problem.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Vote accordingly.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77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250" name="We-They and the Rationale for Bullying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We-They and the Rationale for Bullying</a:t>
            </a:r>
          </a:p>
        </p:txBody>
      </p:sp>
      <p:sp>
        <p:nvSpPr>
          <p:cNvPr id="251" name="The Mental-Health Cartel Will Not Oppose Bullying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Mental-Health Cartel Will Not Oppose Bullying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by the Ultra-Rich: It Is Corrupt</a:t>
            </a:r>
          </a:p>
        </p:txBody>
      </p:sp>
      <p:sp>
        <p:nvSpPr>
          <p:cNvPr id="252" name="Organized mental health cannot be trusted.…"/>
          <p:cNvSpPr txBox="1"/>
          <p:nvPr/>
        </p:nvSpPr>
        <p:spPr>
          <a:xfrm>
            <a:off x="2069972" y="383300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Organized mental health cannot be trusted.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Corrupt education has brought us mentally damaged professionals.</a:t>
            </a:r>
          </a:p>
        </p:txBody>
      </p:sp>
      <p:sp>
        <p:nvSpPr>
          <p:cNvPr id="253" name="Autism is partially caused by imputed beliefs imposed on children, as noted above.…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Autism is partially caused by imputed beliefs imposed on children, as noted above.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continued</a:t>
            </a:r>
          </a:p>
        </p:txBody>
      </p:sp>
      <p:sp>
        <p:nvSpPr>
          <p:cNvPr id="254" name="Inability to get along in groups is a criterion for being on the autistic spectrum.…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Inability to get along in groups is a criterion for being on the autistic spectrum.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But the DSM-V (list of diagnoses) does not caution against the groups themselves’ being oppressive.</a:t>
            </a:r>
          </a:p>
        </p:txBody>
      </p:sp>
      <p:sp>
        <p:nvSpPr>
          <p:cNvPr id="255" name="Overhauling government to eliminate oppression would cure many mental-health patients.…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Overhauling government to eliminate oppression would cure many mental-health patients.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Practitioners thereby would lose their patients.</a:t>
            </a:r>
          </a:p>
        </p:txBody>
      </p:sp>
      <p:sp>
        <p:nvSpPr>
          <p:cNvPr id="256" name="Corrupt educators (Common Core, critical race theory, etc.) effect corrupt graduates.…"/>
          <p:cNvSpPr txBox="1"/>
          <p:nvPr/>
        </p:nvSpPr>
        <p:spPr>
          <a:xfrm>
            <a:off x="2082672" y="7771393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Corrupt educators (Common Core, critical race theory, etc.) effect corrupt graduates.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People often enter the mental-health profession due to having their own mental-health issues.</a:t>
            </a:r>
          </a:p>
        </p:txBody>
      </p:sp>
      <p:sp>
        <p:nvSpPr>
          <p:cNvPr id="257" name="The r/K imbalance is arguably mental illness. We don’t perceive the r/K imbalance in the other direction (r&lt;K)…"/>
          <p:cNvSpPr txBox="1"/>
          <p:nvPr/>
        </p:nvSpPr>
        <p:spPr>
          <a:xfrm>
            <a:off x="2095371" y="9749047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r/K imbalance is arguably mental illness. We don’t perceive the r/K imbalance in the other direction (r&lt;K)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because people with K too big don’t oppress or abuse anyone.</a:t>
            </a:r>
          </a:p>
        </p:txBody>
      </p:sp>
      <p:sp>
        <p:nvSpPr>
          <p:cNvPr id="258" name="The ultra-rich who oppress are also afflicted with what I call an r/K imbalance. More on that later.…"/>
          <p:cNvSpPr txBox="1"/>
          <p:nvPr/>
        </p:nvSpPr>
        <p:spPr>
          <a:xfrm>
            <a:off x="2095372" y="877326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ultra-rich who oppress are also afflicted with what I call an r/K imbalance. More on that later.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If r is too big relative to K, then there is a belief in high resources, high random mortality, and irresponsibility.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-108860"/>
            <a:satOff val="4467"/>
            <a:lumOff val="-1287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261" name="The Limited-Options Paradox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Limited-Options Paradox</a:t>
            </a:r>
          </a:p>
        </p:txBody>
      </p:sp>
      <p:sp>
        <p:nvSpPr>
          <p:cNvPr id="262" name="Why the Ultra-Rich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Why the Ultra-Rich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Surrender their Choices Voluntarily</a:t>
            </a:r>
          </a:p>
        </p:txBody>
      </p:sp>
      <p:sp>
        <p:nvSpPr>
          <p:cNvPr id="263" name="The paradox of limited options…"/>
          <p:cNvSpPr txBox="1"/>
          <p:nvPr/>
        </p:nvSpPr>
        <p:spPr>
          <a:xfrm>
            <a:off x="2069972" y="383300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paradox of limited options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Autonomy and versatility are contrary to the mindset of the ultra-rich.</a:t>
            </a:r>
          </a:p>
        </p:txBody>
      </p:sp>
      <p:sp>
        <p:nvSpPr>
          <p:cNvPr id="264" name="An ordinary car can be altered at a custom shop or have a trailer hitch added; these changes are taken for granted.…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An ordinary car can be altered at a custom shop or have a trailer hitch added; these changes are taken for granted.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But altering a luxury car is thought of as bizarre.</a:t>
            </a:r>
          </a:p>
        </p:txBody>
      </p:sp>
      <p:sp>
        <p:nvSpPr>
          <p:cNvPr id="265" name="Same for gas stoves…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Same for gas stoves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An ordinary gas stove can be interconverted between natural gas and propane but a fancy one cannot.</a:t>
            </a:r>
          </a:p>
        </p:txBody>
      </p:sp>
      <p:sp>
        <p:nvSpPr>
          <p:cNvPr id="266" name="Examples in real estate are less clear but more important.…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Examples in real estate are less clear but more important.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right to retain flexibility is denounced by the ultra-rich because it violates and discredits their mindsets.</a:t>
            </a:r>
          </a:p>
        </p:txBody>
      </p:sp>
      <p:sp>
        <p:nvSpPr>
          <p:cNvPr id="267" name="Peer-bonding among the ultra-rich infiltrates homeowners associations (including the Nantucket HDC) .…"/>
          <p:cNvSpPr txBox="1"/>
          <p:nvPr/>
        </p:nvSpPr>
        <p:spPr>
          <a:xfrm>
            <a:off x="2082672" y="7803143"/>
            <a:ext cx="20193257" cy="988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Peer-bonding among the ultra-rich infiltrates homeowners associations (including the Nantucket HDC) .</a:t>
            </a:r>
          </a:p>
          <a:p>
            <a:pPr algn="l">
              <a:lnSpc>
                <a:spcPct val="70000"/>
              </a:lnSpc>
              <a:defRPr sz="3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Unspoken but real demands that people think as they do induces subconscious drive toward conformity: mental illness!</a:t>
            </a:r>
          </a:p>
        </p:txBody>
      </p:sp>
      <p:sp>
        <p:nvSpPr>
          <p:cNvPr id="268" name="Insisting on autonomy and the right to act differently from what is expected is thereby rendered embarrassing…"/>
          <p:cNvSpPr txBox="1"/>
          <p:nvPr/>
        </p:nvSpPr>
        <p:spPr>
          <a:xfrm>
            <a:off x="2095371" y="9749047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Insisting on autonomy and the right to act differently from what is expected is thereby rendered embarrassing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or illegal, with recourse blocked by peer pressure and a belief in one’s own mental illness.</a:t>
            </a:r>
          </a:p>
        </p:txBody>
      </p:sp>
      <p:sp>
        <p:nvSpPr>
          <p:cNvPr id="269" name="With the peer-pressure from the ultra-rich and their HOA dominance comes also disparagement of the peasantry.…"/>
          <p:cNvSpPr txBox="1"/>
          <p:nvPr/>
        </p:nvSpPr>
        <p:spPr>
          <a:xfrm>
            <a:off x="2095372" y="877326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With the peer-pressure from the ultra-rich and their HOA dominance comes also disparagement of the peasantry.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latter are treated as if mentally ill and, due to the subconscious pressures to conform, they in fact are.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55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272" name="The Delegation-Versatility Continuum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Delegation-Versatility Continuum</a:t>
            </a:r>
          </a:p>
        </p:txBody>
      </p:sp>
      <p:sp>
        <p:nvSpPr>
          <p:cNvPr id="273" name="We the peasants insist on versatility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We the peasants insist on versatility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But the ultra-rich consider versatility a liability</a:t>
            </a:r>
          </a:p>
        </p:txBody>
      </p:sp>
      <p:sp>
        <p:nvSpPr>
          <p:cNvPr id="274" name="Sales staff at luxury clothing stores and car dealers offer experience not just high-quality goods.…"/>
          <p:cNvSpPr txBox="1"/>
          <p:nvPr/>
        </p:nvSpPr>
        <p:spPr>
          <a:xfrm>
            <a:off x="2069972" y="383300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Sales staff at luxury clothing stores and car dealers offer experience not just high-quality goods.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experience is intended partially to remove the </a:t>
            </a:r>
            <a:r>
              <a:rPr strike="sngStrike"/>
              <a:t>option</a:t>
            </a:r>
            <a:r>
              <a:t> burden of making detailed decisions.</a:t>
            </a:r>
          </a:p>
        </p:txBody>
      </p:sp>
      <p:sp>
        <p:nvSpPr>
          <p:cNvPr id="275" name="Important: there is a continuum between delegation and versatility."/>
          <p:cNvSpPr txBox="1"/>
          <p:nvPr/>
        </p:nvSpPr>
        <p:spPr>
          <a:xfrm>
            <a:off x="2082671" y="5006125"/>
            <a:ext cx="2019325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Important: there is a continuum between delegation and versatility.</a:t>
            </a:r>
          </a:p>
        </p:txBody>
      </p:sp>
      <p:sp>
        <p:nvSpPr>
          <p:cNvPr id="276" name="Small children play with toys not necessarily as intended by their manufacturers or marketers.…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Small children play with toys not necessarily as intended by their manufacturers or marketers.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They thereby display great versatility.</a:t>
            </a:r>
          </a:p>
        </p:txBody>
      </p:sp>
      <p:sp>
        <p:nvSpPr>
          <p:cNvPr id="277" name="This versatility is usually lost or greatly diminished as children grow up.…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This versatility is usually lost or greatly diminished as children grow up.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Delegation replaces it: let someone else decide how a car should look or what fabric is in a dress.</a:t>
            </a:r>
          </a:p>
        </p:txBody>
      </p:sp>
      <p:sp>
        <p:nvSpPr>
          <p:cNvPr id="278" name="The ultra-rich don’t care about how to care for their private airplanes or limousines.…"/>
          <p:cNvSpPr txBox="1"/>
          <p:nvPr/>
        </p:nvSpPr>
        <p:spPr>
          <a:xfrm>
            <a:off x="2082672" y="7771393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ultra-rich don’t care about how to care for their private airplanes or limousines.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rest of us know our cars in some detail and keep track of repairs and maintenance.</a:t>
            </a:r>
          </a:p>
        </p:txBody>
      </p:sp>
      <p:sp>
        <p:nvSpPr>
          <p:cNvPr id="279" name="The industrious rich are delighted with not having to bother with such so-called trivia.…"/>
          <p:cNvSpPr txBox="1"/>
          <p:nvPr/>
        </p:nvSpPr>
        <p:spPr>
          <a:xfrm>
            <a:off x="2095371" y="9749047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industrious rich are delighted with not having to bother with such so-called trivia.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idle rich, relieved of the burden of making detailed decisions in ALL contexts, decompensate.</a:t>
            </a:r>
          </a:p>
        </p:txBody>
      </p:sp>
      <p:sp>
        <p:nvSpPr>
          <p:cNvPr id="280" name="No explicit instructions are given by customers to sales staff at luxury-goods stores.…"/>
          <p:cNvSpPr txBox="1"/>
          <p:nvPr/>
        </p:nvSpPr>
        <p:spPr>
          <a:xfrm>
            <a:off x="2095372" y="877326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No explicit instructions are given by customers to sales staff at luxury-goods stores.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Else the order itself would constitute the seizure of autonomy, undermining its effect in a paradox.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4"/>
            </a:gs>
            <a:gs pos="100000">
              <a:schemeClr val="accent4">
                <a:hueOff val="-1094627"/>
                <a:lumOff val="-6592"/>
              </a:schemeClr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283" name="r/K with infinite resources and no random mortality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r/K with infinite resources and no random mortality</a:t>
            </a:r>
          </a:p>
        </p:txBody>
      </p:sp>
      <p:sp>
        <p:nvSpPr>
          <p:cNvPr id="284" name="The Calhoun Mouse Colonies: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Calhoun Mouse Colonies: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Experiments in r/K Theory Gone Bad</a:t>
            </a:r>
          </a:p>
        </p:txBody>
      </p:sp>
      <p:sp>
        <p:nvSpPr>
          <p:cNvPr id="285" name="The Calhoun mouse-colony experiment demonstrates mental illness acquisition when r/K is at an extreme.…"/>
          <p:cNvSpPr txBox="1"/>
          <p:nvPr/>
        </p:nvSpPr>
        <p:spPr>
          <a:xfrm>
            <a:off x="2069972" y="383300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Calhoun mouse-colony experiment demonstrates mental illness acquisition when r/K is at an extreme.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In it, mice are placed in an environment with abundant resources and no random mortality.</a:t>
            </a:r>
          </a:p>
        </p:txBody>
      </p:sp>
      <p:sp>
        <p:nvSpPr>
          <p:cNvPr id="286" name="In r/K theory, the r mindset presumes abundant resources and high random mortality.…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In r/K theory, the r mindset presumes abundant resources and high random mortality.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K mindset presumes scarce resources and low or no random mortality.</a:t>
            </a:r>
          </a:p>
        </p:txBody>
      </p:sp>
      <p:sp>
        <p:nvSpPr>
          <p:cNvPr id="287" name="In the Calhoun experiments, at first r behavior increased the population (high reproduction and not high mortality).…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In the Calhoun experiments, at first r behavior increased the population (high reproduction and not high mortality).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Later, bullying, decline of mating and responsible parenthood, and social isolation destroyed reproductive tendencies.</a:t>
            </a:r>
          </a:p>
        </p:txBody>
      </p:sp>
      <p:sp>
        <p:nvSpPr>
          <p:cNvPr id="288" name="There’s a new meaning to the insult, “Are you a man 👨or a mouse 🐁?”…"/>
          <p:cNvSpPr txBox="1"/>
          <p:nvPr/>
        </p:nvSpPr>
        <p:spPr>
          <a:xfrm>
            <a:off x="2082671" y="6753169"/>
            <a:ext cx="20193257" cy="111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There’s a new meaning to the insult, “Are you a man 👨or a mouse 🐁?” 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And many evil women have behavior that is described as catty 🐈🐈.</a:t>
            </a:r>
          </a:p>
        </p:txBody>
      </p:sp>
      <p:sp>
        <p:nvSpPr>
          <p:cNvPr id="289" name="High resources (abundance) and low mortality are each better than their opposites when considered on their own.…"/>
          <p:cNvSpPr txBox="1"/>
          <p:nvPr/>
        </p:nvSpPr>
        <p:spPr>
          <a:xfrm>
            <a:off x="2082672" y="7771393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High resources (abundance) and low mortality are each better than their opposites when considered on their own.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But now that they are achieved, they are starting to destroy society.</a:t>
            </a:r>
          </a:p>
        </p:txBody>
      </p:sp>
      <p:sp>
        <p:nvSpPr>
          <p:cNvPr id="290" name="If there is a belief that resources are scarce (credible! ask the working poor),…"/>
          <p:cNvSpPr txBox="1"/>
          <p:nvPr/>
        </p:nvSpPr>
        <p:spPr>
          <a:xfrm>
            <a:off x="2095372" y="877326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If there is a belief that resources are scarce (credible! ask the working poor),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Then it doesn’t count because the ultra-rich deny the mindsets of people other than themselves.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293" name="The Frailty Paradox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Frailty Paradox</a:t>
            </a:r>
          </a:p>
        </p:txBody>
      </p:sp>
      <p:sp>
        <p:nvSpPr>
          <p:cNvPr id="294" name="The prize of delicate assets: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prize of delicate assets: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Not rational!</a:t>
            </a:r>
          </a:p>
        </p:txBody>
      </p:sp>
      <p:sp>
        <p:nvSpPr>
          <p:cNvPr id="295" name="There is an unexpected consequence to abundance and lack of random mortality.…"/>
          <p:cNvSpPr txBox="1"/>
          <p:nvPr/>
        </p:nvSpPr>
        <p:spPr>
          <a:xfrm>
            <a:off x="2069972" y="383300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There is an unexpected consequence to abundance and lack of random mortality.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Relieved of prior burdens, people often acquire stewardship  of delicate assets.</a:t>
            </a:r>
          </a:p>
        </p:txBody>
      </p:sp>
      <p:sp>
        <p:nvSpPr>
          <p:cNvPr id="296" name="Fine china is valued partially because it breaks easily.…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Fine china is valued partially because it breaks easily.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Small purebred dogs can be valued because they are physically delicate and have delicate health.</a:t>
            </a:r>
          </a:p>
        </p:txBody>
      </p:sp>
      <p:sp>
        <p:nvSpPr>
          <p:cNvPr id="297" name="Children with above-normal care requirements are lumped together under the label “special needs.&quot;…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Children with above-normal care requirements are lumped together under the label “special needs."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Treating all such children the same, by so classifying them, is an insult to them.</a:t>
            </a:r>
          </a:p>
        </p:txBody>
      </p:sp>
      <p:sp>
        <p:nvSpPr>
          <p:cNvPr id="298" name="Effective mental health management of so-called special needs children, if provided and it it truly emancipates them…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Effective mental health management of so-called special needs children, if provided and it it truly emancipates them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from their conditions, would be a mercy for them—and often a catastrophe for their parents.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rgbClr val="37BA37"/>
            </a:gs>
            <a:gs pos="100000">
              <a:srgbClr val="777777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301" name="The Very Rich as Rabbit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Very Rich as Rabbits</a:t>
            </a:r>
          </a:p>
        </p:txBody>
      </p:sp>
      <p:sp>
        <p:nvSpPr>
          <p:cNvPr id="302" name="Rabbits and Wolves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Rabbits and Wolves</a:t>
            </a:r>
          </a:p>
        </p:txBody>
      </p:sp>
      <p:sp>
        <p:nvSpPr>
          <p:cNvPr id="303" name="We can use rabbits and wolves as examples that illustrate r/K theory.…"/>
          <p:cNvSpPr txBox="1"/>
          <p:nvPr/>
        </p:nvSpPr>
        <p:spPr>
          <a:xfrm>
            <a:off x="2069972" y="383300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We can use rabbits and wolves as examples that illustrate r/K theory.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continued</a:t>
            </a:r>
          </a:p>
        </p:txBody>
      </p:sp>
      <p:sp>
        <p:nvSpPr>
          <p:cNvPr id="304" name="Rabbits reproduce vigorously and offer little care to their offspring.…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Rabbits reproduce vigorously and offer little care to their offspring.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That protocol works well where resources are abundant but life is short and subject to random mortality.</a:t>
            </a:r>
          </a:p>
        </p:txBody>
      </p:sp>
      <p:sp>
        <p:nvSpPr>
          <p:cNvPr id="305" name="Wolves reproduce sparingly and offer major care to their (few) offspring.…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Wolves reproduce sparingly and offer major care to their (few) offspring.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That protocol works well where resources are scarce and competition for them is substantial.</a:t>
            </a:r>
          </a:p>
        </p:txBody>
      </p:sp>
      <p:pic>
        <p:nvPicPr>
          <p:cNvPr id="306" name="holland-rabbit.png" descr="holland-rabbi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17023562" y="7466318"/>
            <a:ext cx="5943601" cy="398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Wolf-.png" descr="Wolf-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023562" y="963749"/>
            <a:ext cx="5943601" cy="3835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Wolf-.png" descr="Wolf-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1377333" y="7618718"/>
            <a:ext cx="5943601" cy="3835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holland-rabbit.png" descr="holland-rabbi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7333" y="-129398"/>
            <a:ext cx="5943601" cy="3987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5FF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312" name="The Very Rich as Rabbit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Very Rich as Rabbits</a:t>
            </a:r>
          </a:p>
        </p:txBody>
      </p:sp>
      <p:sp>
        <p:nvSpPr>
          <p:cNvPr id="313" name="Rabbits: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Rabbits: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Abundance Leads To….</a:t>
            </a:r>
          </a:p>
        </p:txBody>
      </p:sp>
      <p:sp>
        <p:nvSpPr>
          <p:cNvPr id="314" name="Abandoning, not defending, resources when challenged, as by a robber or an overbearing HOA…"/>
          <p:cNvSpPr txBox="1"/>
          <p:nvPr/>
        </p:nvSpPr>
        <p:spPr>
          <a:xfrm>
            <a:off x="2069972" y="383300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Abandoning, not defending, resources when challenged, as by a robber or an overbearing HOA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Seeking a replacement for what is lost is a trivial inconvenience.</a:t>
            </a:r>
          </a:p>
        </p:txBody>
      </p:sp>
      <p:sp>
        <p:nvSpPr>
          <p:cNvPr id="315" name="Tolerance of crimes…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Tolerance of crimes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Victims of theft or robbery can easily replace what is lose.</a:t>
            </a:r>
          </a:p>
        </p:txBody>
      </p:sp>
      <p:sp>
        <p:nvSpPr>
          <p:cNvPr id="316" name="Selective enforcement of rules to benefit those in power…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Selective enforcement of rules to benefit those in power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Everyone can afford to give way to them especially when the losses inflicted are subtle and hard to announce in protest.</a:t>
            </a:r>
          </a:p>
        </p:txBody>
      </p:sp>
      <p:sp>
        <p:nvSpPr>
          <p:cNvPr id="317" name="Legal friction, enriching the lawyers…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Legal friction, enriching the lawyers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The ultra-rich can oppress the rest of us and use the legal process to peer-bond with one another too.</a:t>
            </a:r>
          </a:p>
        </p:txBody>
      </p:sp>
      <p:sp>
        <p:nvSpPr>
          <p:cNvPr id="318" name="High emphasis on sexual activity and surrendering to lust…"/>
          <p:cNvSpPr txBox="1"/>
          <p:nvPr/>
        </p:nvSpPr>
        <p:spPr>
          <a:xfrm>
            <a:off x="2082672" y="7771393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High emphasis on sexual activity and surrendering to lust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Emphasis is on abortions and other consequences of hazardous activities not preventing them to begin with.</a:t>
            </a:r>
          </a:p>
        </p:txBody>
      </p:sp>
      <p:sp>
        <p:nvSpPr>
          <p:cNvPr id="319" name="A corollary to runaway spending is the disparagement of creditors, including landlords.…"/>
          <p:cNvSpPr txBox="1"/>
          <p:nvPr/>
        </p:nvSpPr>
        <p:spPr>
          <a:xfrm>
            <a:off x="2095371" y="9749047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 corollary to runaway spending is the disparagement of creditors, including landlords.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continued</a:t>
            </a:r>
          </a:p>
        </p:txBody>
      </p:sp>
      <p:sp>
        <p:nvSpPr>
          <p:cNvPr id="320" name="Runaway spending, especially with money borrowed with no realistic plan for repayment…"/>
          <p:cNvSpPr txBox="1"/>
          <p:nvPr/>
        </p:nvSpPr>
        <p:spPr>
          <a:xfrm>
            <a:off x="2095372" y="877326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Runaway spending, especially with money borrowed with no realistic plan for repayment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Examples are frivolous college degrees, addictive drugs, gambling, and clothes and electronics chosen for fashion.</a:t>
            </a:r>
          </a:p>
        </p:txBody>
      </p:sp>
      <p:pic>
        <p:nvPicPr>
          <p:cNvPr id="321" name="holland-rabbit.png" descr="holland-rabbi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7333" y="-129398"/>
            <a:ext cx="5943601" cy="398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holland-rabbit.png" descr="holland-rabbi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16662400" y="-215003"/>
            <a:ext cx="5943600" cy="3987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5FF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325" name="The Very Rich as Rabbit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Very Rich as Rabbits</a:t>
            </a:r>
          </a:p>
        </p:txBody>
      </p:sp>
      <p:sp>
        <p:nvSpPr>
          <p:cNvPr id="326" name="Disproportionate emphasis on early death possibilities: nuclear attack, HIV-AIDS, Covid-19, and climate change…"/>
          <p:cNvSpPr txBox="1"/>
          <p:nvPr/>
        </p:nvSpPr>
        <p:spPr>
          <a:xfrm>
            <a:off x="2069972" y="383300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Disproportionate emphasis on early death possibilities: nuclear attack, HIV-AIDS, Covid-19, and climate change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Note the major resistance to rescinding restrictions as they are discovered to no longer be necessary.</a:t>
            </a:r>
          </a:p>
        </p:txBody>
      </p:sp>
      <p:sp>
        <p:nvSpPr>
          <p:cNvPr id="327" name="Denial of gun rights, to keep the threat of random mortality credible…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Denial of gun rights, to keep the threat of random mortality credible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continued</a:t>
            </a:r>
          </a:p>
        </p:txBody>
      </p:sp>
      <p:sp>
        <p:nvSpPr>
          <p:cNvPr id="328" name="Superficial reasoning, because detailed reasoning needed to plan for the distant future is believed superfluous…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Superficial reasoning, because detailed reasoning needed to plan for the distant future is believed superfluous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continued</a:t>
            </a:r>
          </a:p>
        </p:txBody>
      </p:sp>
      <p:sp>
        <p:nvSpPr>
          <p:cNvPr id="329" name="“Is it true that the sky is not green?” “No.” No, the sky is not green.…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“Is it true that the sky is not green?” “No.” No, the sky is not green.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Answering the implied question not the one literally asked (sloppy!)</a:t>
            </a:r>
          </a:p>
        </p:txBody>
      </p:sp>
      <p:sp>
        <p:nvSpPr>
          <p:cNvPr id="330" name="Pseudomortality, the shared belief that various categories of people do not exist…"/>
          <p:cNvSpPr txBox="1"/>
          <p:nvPr/>
        </p:nvSpPr>
        <p:spPr>
          <a:xfrm>
            <a:off x="2082672" y="7771393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Pseudomortality, the shared belief that various categories of people do not exist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(here, the peasantry and the dissenters)</a:t>
            </a:r>
          </a:p>
        </p:txBody>
      </p:sp>
      <p:sp>
        <p:nvSpPr>
          <p:cNvPr id="331" name="Suppression of fair debate, leaving major social problems unsolved (they are believed unimportant)…"/>
          <p:cNvSpPr txBox="1"/>
          <p:nvPr/>
        </p:nvSpPr>
        <p:spPr>
          <a:xfrm>
            <a:off x="2095371" y="9749047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Suppression of fair debate, leaving major social problems unsolved (they are believed unimportant)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No challenge to misguided or evil government policies</a:t>
            </a:r>
          </a:p>
        </p:txBody>
      </p:sp>
      <p:sp>
        <p:nvSpPr>
          <p:cNvPr id="332" name="Tolerance of mental illness including falsely labeling it as applying to dissenters as a way to censor their beliefs"/>
          <p:cNvSpPr txBox="1"/>
          <p:nvPr/>
        </p:nvSpPr>
        <p:spPr>
          <a:xfrm>
            <a:off x="2095371" y="10735571"/>
            <a:ext cx="2019325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Tolerance of mental illness including falsely labeling it as applying to dissenters as a way to censor their beliefs</a:t>
            </a:r>
          </a:p>
        </p:txBody>
      </p:sp>
      <p:sp>
        <p:nvSpPr>
          <p:cNvPr id="333" name="Trivial direct care for children, facilitating ADHD, autism, and gender-identity dysfunction…"/>
          <p:cNvSpPr txBox="1"/>
          <p:nvPr/>
        </p:nvSpPr>
        <p:spPr>
          <a:xfrm>
            <a:off x="2095372" y="877326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Trivial direct care for children, facilitating ADHD, autism, and gender-identity dysfunction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Support of porn and romance novels and hiding true help for the forlorn and confused</a:t>
            </a:r>
          </a:p>
        </p:txBody>
      </p:sp>
      <p:pic>
        <p:nvPicPr>
          <p:cNvPr id="334" name="holland-rabbit.png" descr="holland-rabbi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7333" y="-129398"/>
            <a:ext cx="5943601" cy="398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5" name="holland-rabbit.png" descr="holland-rabbi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16662400" y="-215003"/>
            <a:ext cx="5943600" cy="3987801"/>
          </a:xfrm>
          <a:prstGeom prst="rect">
            <a:avLst/>
          </a:prstGeom>
          <a:ln w="12700">
            <a:miter lim="400000"/>
          </a:ln>
        </p:spPr>
      </p:pic>
      <p:sp>
        <p:nvSpPr>
          <p:cNvPr id="336" name="Rabbits: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Rabbits: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8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High Random Mortality Leads To….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7777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339" name="The Very Rich as Rabbit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Very Rich as Rabbits</a:t>
            </a:r>
          </a:p>
        </p:txBody>
      </p:sp>
      <p:sp>
        <p:nvSpPr>
          <p:cNvPr id="340" name="Wolves: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Wolves: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Scarcity Leads To….</a:t>
            </a:r>
          </a:p>
        </p:txBody>
      </p:sp>
      <p:sp>
        <p:nvSpPr>
          <p:cNvPr id="341" name="Defense against threats to personal resources and one’s life"/>
          <p:cNvSpPr txBox="1"/>
          <p:nvPr/>
        </p:nvSpPr>
        <p:spPr>
          <a:xfrm>
            <a:off x="2069972" y="4028582"/>
            <a:ext cx="2019325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Defense against threats to personal resources and one’s life</a:t>
            </a:r>
          </a:p>
        </p:txBody>
      </p:sp>
      <p:sp>
        <p:nvSpPr>
          <p:cNvPr id="342" name="Intolerance of crimes…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Intolerance of crimes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Only a victim can assess the distress that a crime inflicts</a:t>
            </a:r>
          </a:p>
        </p:txBody>
      </p:sp>
      <p:sp>
        <p:nvSpPr>
          <p:cNvPr id="343" name="Strict adherence to rules…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Strict adherence to rules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Rules that themselves are fair to all so there is no rationale for violating them except selfishness</a:t>
            </a:r>
          </a:p>
        </p:txBody>
      </p:sp>
      <p:sp>
        <p:nvSpPr>
          <p:cNvPr id="344" name="Straightforward legal procedures…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Straightforward legal procedures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Keep legal expense as low as possible and avoid legal friction in all contexts</a:t>
            </a:r>
          </a:p>
        </p:txBody>
      </p:sp>
      <p:sp>
        <p:nvSpPr>
          <p:cNvPr id="345" name="Directing sexual urges constructively…"/>
          <p:cNvSpPr txBox="1"/>
          <p:nvPr/>
        </p:nvSpPr>
        <p:spPr>
          <a:xfrm>
            <a:off x="2082672" y="7771393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Directing sexual urges constructively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Not the same as suppressing it outright!</a:t>
            </a:r>
          </a:p>
        </p:txBody>
      </p:sp>
      <p:pic>
        <p:nvPicPr>
          <p:cNvPr id="346" name="Wolf-.png" descr="Wolf-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662400" y="58422"/>
            <a:ext cx="5943600" cy="3835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Wolf-.png" descr="Wolf-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1778000" y="58422"/>
            <a:ext cx="5943600" cy="3835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7777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  <a:p>
            <a:pPr marL="176022" indent="-176022" defTabSz="817244">
              <a:spcBef>
                <a:spcPts val="3500"/>
              </a:spcBef>
              <a:buClr>
                <a:srgbClr val="000000"/>
              </a:buClr>
              <a:buSzPct val="100000"/>
              <a:defRPr sz="3564"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350" name="The Very Rich as Rabbit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Very Rich as Rabbits</a:t>
            </a:r>
          </a:p>
        </p:txBody>
      </p:sp>
      <p:sp>
        <p:nvSpPr>
          <p:cNvPr id="351" name="Careful spending and avoidance of unnecessary debt…"/>
          <p:cNvSpPr txBox="1"/>
          <p:nvPr/>
        </p:nvSpPr>
        <p:spPr>
          <a:xfrm>
            <a:off x="2044572" y="382030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Careful spending and avoidance of unnecessary debt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Use of addictive drugs and repudiating paying for consequences constitute evasion of responsibility</a:t>
            </a:r>
          </a:p>
        </p:txBody>
      </p:sp>
      <p:sp>
        <p:nvSpPr>
          <p:cNvPr id="352" name="Rational safety precautions to prevent early death if possible…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Rational safety precautions to prevent early death if possible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No further attention to the issue of death</a:t>
            </a:r>
          </a:p>
        </p:txBody>
      </p:sp>
      <p:sp>
        <p:nvSpPr>
          <p:cNvPr id="353" name="Detailed multi-step reasoning, needed to plan for the far future…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Detailed multi-step reasoning, needed to plan for the far future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“Is it true that the sky is not green?” “Yes.” True, because the sky is not green.</a:t>
            </a:r>
          </a:p>
        </p:txBody>
      </p:sp>
      <p:sp>
        <p:nvSpPr>
          <p:cNvPr id="354" name="Acceptance of viewpoints different from one’s own…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Acceptance of viewpoints different from one’s own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With clear reasoning comes not just tolerance of but also welcoming fair debate.</a:t>
            </a:r>
          </a:p>
        </p:txBody>
      </p:sp>
      <p:sp>
        <p:nvSpPr>
          <p:cNvPr id="355" name="Direct, non-delegated, care of one’s children, including close monitoring of school curricula…"/>
          <p:cNvSpPr txBox="1"/>
          <p:nvPr/>
        </p:nvSpPr>
        <p:spPr>
          <a:xfrm>
            <a:off x="2082672" y="7771393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Direct, non-delegated, care of one’s children, including close monitoring of school curricula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or, if used, nannies</a:t>
            </a:r>
          </a:p>
        </p:txBody>
      </p:sp>
      <p:sp>
        <p:nvSpPr>
          <p:cNvPr id="356" name="Credible instruction to the sexually and romantically frustrated and suppressing porn, prostitution,…"/>
          <p:cNvSpPr txBox="1"/>
          <p:nvPr/>
        </p:nvSpPr>
        <p:spPr>
          <a:xfrm>
            <a:off x="2095371" y="9749047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Credible instruction to the sexually and romantically frustrated and suppressing porn, prostitution,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and romance novels and equivalent video material</a:t>
            </a:r>
          </a:p>
        </p:txBody>
      </p:sp>
      <p:sp>
        <p:nvSpPr>
          <p:cNvPr id="357" name="Using demands for personal responsibility to identify real and  attack false mental-illness diagnoses"/>
          <p:cNvSpPr txBox="1"/>
          <p:nvPr/>
        </p:nvSpPr>
        <p:spPr>
          <a:xfrm>
            <a:off x="2095371" y="10735571"/>
            <a:ext cx="2019325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Using demands for personal responsibility to identify real and  attack false mental-illness diagnoses</a:t>
            </a:r>
          </a:p>
        </p:txBody>
      </p:sp>
      <p:sp>
        <p:nvSpPr>
          <p:cNvPr id="358" name="Tolerance of dissent and awareness that low-level non-violent conflict is our friend…"/>
          <p:cNvSpPr txBox="1"/>
          <p:nvPr/>
        </p:nvSpPr>
        <p:spPr>
          <a:xfrm>
            <a:off x="2095372" y="8766912"/>
            <a:ext cx="20193257" cy="1064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Tolerance of dissent and awareness that low-level non-violent conflict is our friend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Lack of </a:t>
            </a:r>
            <a:r>
              <a:rPr>
                <a:latin typeface="Bodoni SvtyTwo OS ITC TT-BookIt"/>
                <a:ea typeface="Bodoni SvtyTwo OS ITC TT-BookIt"/>
                <a:cs typeface="Bodoni SvtyTwo OS ITC TT-BookIt"/>
                <a:sym typeface="Bodoni SvtyTwo OS ITC TT-BookIt"/>
              </a:rPr>
              <a:t>all</a:t>
            </a:r>
            <a:r>
              <a:t> conflict leads to intellectual complacency and allows totalitarian uprisings (i.e. Hitler).</a:t>
            </a:r>
          </a:p>
        </p:txBody>
      </p:sp>
      <p:pic>
        <p:nvPicPr>
          <p:cNvPr id="359" name="Wolf-.png" descr="Wolf-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662400" y="58422"/>
            <a:ext cx="5943600" cy="3835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Wolf-.png" descr="Wolf-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1778000" y="58422"/>
            <a:ext cx="5943600" cy="3835401"/>
          </a:xfrm>
          <a:prstGeom prst="rect">
            <a:avLst/>
          </a:prstGeom>
          <a:ln w="12700">
            <a:miter lim="400000"/>
          </a:ln>
        </p:spPr>
      </p:pic>
      <p:sp>
        <p:nvSpPr>
          <p:cNvPr id="361" name="Wolves: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Wolves: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8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Low Random Mortality Leads To….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Rectang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  <a:p>
            <a:pPr marL="177800" indent="-177800">
              <a:buClr>
                <a:srgbClr val="000000"/>
              </a:buClr>
              <a:buSzPct val="100000"/>
              <a:defRPr>
                <a:solidFill>
                  <a:srgbClr val="00F200"/>
                </a:solidFill>
              </a:defRPr>
            </a:pPr>
            <a:r>
              <a:t> </a:t>
            </a:r>
          </a:p>
        </p:txBody>
      </p:sp>
      <p:sp>
        <p:nvSpPr>
          <p:cNvPr id="364" name="Fight Back!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Fight Back!</a:t>
            </a:r>
          </a:p>
        </p:txBody>
      </p:sp>
      <p:sp>
        <p:nvSpPr>
          <p:cNvPr id="365" name="What to Do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lvl1pPr>
          </a:lstStyle>
          <a:p>
            <a:pPr/>
            <a:r>
              <a:t>What to Do</a:t>
            </a:r>
          </a:p>
        </p:txBody>
      </p:sp>
      <p:sp>
        <p:nvSpPr>
          <p:cNvPr id="366" name="Wear a button with an image of a wolf…"/>
          <p:cNvSpPr txBox="1"/>
          <p:nvPr/>
        </p:nvSpPr>
        <p:spPr>
          <a:xfrm>
            <a:off x="2069972" y="3833002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Wear a button with an image of a wolf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or of a rabbit with a circle-and-slash on it</a:t>
            </a:r>
          </a:p>
        </p:txBody>
      </p:sp>
      <p:sp>
        <p:nvSpPr>
          <p:cNvPr id="367" name="When posting anything controversial on social media,…"/>
          <p:cNvSpPr txBox="1"/>
          <p:nvPr/>
        </p:nvSpPr>
        <p:spPr>
          <a:xfrm>
            <a:off x="2082671" y="4810545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When posting anything controversial on social media,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append a statement pre-empting a personal attack as being an admission that ordinary reasoning won’t repudiate it.</a:t>
            </a:r>
          </a:p>
        </p:txBody>
      </p:sp>
      <p:sp>
        <p:nvSpPr>
          <p:cNvPr id="368" name="Remember that majority opinion = correct was debunked by Galileo…"/>
          <p:cNvSpPr txBox="1"/>
          <p:nvPr/>
        </p:nvSpPr>
        <p:spPr>
          <a:xfrm>
            <a:off x="2082671" y="5806440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Remember that majority opinion = correct was debunked by Galileo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half a millennium ago when he said the earth moves around the sun.</a:t>
            </a:r>
          </a:p>
        </p:txBody>
      </p:sp>
      <p:sp>
        <p:nvSpPr>
          <p:cNvPr id="369" name="Rational fellow voters are more important than social compliance.…"/>
          <p:cNvSpPr txBox="1"/>
          <p:nvPr/>
        </p:nvSpPr>
        <p:spPr>
          <a:xfrm>
            <a:off x="2082671" y="6785554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Rational fellow voters are more important than social compliance.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Risk rudeness, not being censored by destructive social pressure.</a:t>
            </a:r>
          </a:p>
        </p:txBody>
      </p:sp>
      <p:sp>
        <p:nvSpPr>
          <p:cNvPr id="370" name="Spread the word.…"/>
          <p:cNvSpPr txBox="1"/>
          <p:nvPr/>
        </p:nvSpPr>
        <p:spPr>
          <a:xfrm>
            <a:off x="2082672" y="7771393"/>
            <a:ext cx="20193257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Spread the word.</a:t>
            </a:r>
          </a:p>
          <a:p>
            <a:pPr algn="l">
              <a:lnSpc>
                <a:spcPct val="70000"/>
              </a:lnSpc>
              <a:defRPr sz="36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I have no media ownership or advertising budget.</a:t>
            </a:r>
          </a:p>
        </p:txBody>
      </p:sp>
      <p:pic>
        <p:nvPicPr>
          <p:cNvPr id="371" name="no-rabbit.png" descr="no-rabbi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29504" y="676253"/>
            <a:ext cx="5943601" cy="398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2" name="gadsden-flag.png" descr="gadsden-fla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78000" y="503278"/>
            <a:ext cx="4582853" cy="3054472"/>
          </a:xfrm>
          <a:prstGeom prst="rect">
            <a:avLst/>
          </a:prstGeom>
          <a:ln w="12700">
            <a:miter lim="400000"/>
          </a:ln>
        </p:spPr>
      </p:pic>
      <p:pic>
        <p:nvPicPr>
          <p:cNvPr id="373" name="Eternal Vigilance Soldiers edited.png" descr="Eternal Vigilance Soldiers edited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157383" y="6437128"/>
            <a:ext cx="8815722" cy="49588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 H E   E N D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 anchor="ctr"/>
          <a:lstStyle>
            <a:lvl1pPr marL="152400" indent="-152400" algn="ctr">
              <a:buClr>
                <a:srgbClr val="000000"/>
              </a:buClr>
              <a:buSzTx/>
              <a:buNone/>
              <a:defRPr sz="6000"/>
            </a:lvl1pPr>
          </a:lstStyle>
          <a:p>
            <a:pPr/>
            <a:r>
              <a:t>T H E   E N D</a:t>
            </a:r>
          </a:p>
        </p:txBody>
      </p:sp>
      <p:sp>
        <p:nvSpPr>
          <p:cNvPr id="376" name="Credit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Credits</a:t>
            </a:r>
          </a:p>
        </p:txBody>
      </p:sp>
      <p:sp>
        <p:nvSpPr>
          <p:cNvPr id="377" name="Narration: Edward J. Harshman…"/>
          <p:cNvSpPr txBox="1"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Narration: Edward J. Harshman</a:t>
            </a:r>
          </a:p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7200">
                <a:solidFill>
                  <a:srgbClr val="000000"/>
                </a:solidFill>
                <a:latin typeface="Bodoni SvtyTwo OS ITC TT-Book"/>
                <a:ea typeface="Bodoni SvtyTwo OS ITC TT-Book"/>
                <a:cs typeface="Bodoni SvtyTwo OS ITC TT-Book"/>
                <a:sym typeface="Bodoni SvtyTwo OS ITC TT-Book"/>
              </a:defRPr>
            </a:pPr>
            <a:r>
              <a:t>Everything Else: Edward J. Harshman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